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idole" charset="1" panose="02000503000000000000"/>
      <p:regular r:id="rId10"/>
    </p:embeddedFont>
    <p:embeddedFont>
      <p:font typeface="League Spartan" charset="1" panose="00000800000000000000"/>
      <p:regular r:id="rId11"/>
    </p:embeddedFont>
    <p:embeddedFont>
      <p:font typeface="Pridi Regular" charset="1" panose="00000500000000000000"/>
      <p:regular r:id="rId12"/>
    </p:embeddedFont>
    <p:embeddedFont>
      <p:font typeface="Pridi Regular Bold" charset="1" panose="000006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132" t="0" r="17132" b="0"/>
          <a:stretch>
            <a:fillRect/>
          </a:stretch>
        </p:blipFill>
        <p:spPr>
          <a:xfrm flipH="false" flipV="false" rot="0">
            <a:off x="4763842" y="0"/>
            <a:ext cx="13524158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-5846056"/>
            <a:ext cx="13732956" cy="17263903"/>
            <a:chOff x="0" y="0"/>
            <a:chExt cx="18310608" cy="23018538"/>
          </a:xfrm>
        </p:grpSpPr>
        <p:sp>
          <p:nvSpPr>
            <p:cNvPr name="AutoShape 4" id="4"/>
            <p:cNvSpPr/>
            <p:nvPr/>
          </p:nvSpPr>
          <p:spPr>
            <a:xfrm rot="0">
              <a:off x="0" y="7847894"/>
              <a:ext cx="14250739" cy="13716000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name="AutoShape 5" id="5"/>
            <p:cNvSpPr/>
            <p:nvPr/>
          </p:nvSpPr>
          <p:spPr>
            <a:xfrm rot="-782927">
              <a:off x="9329737" y="387414"/>
              <a:ext cx="5975721" cy="22243709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name="AutoShape 6" id="6"/>
            <p:cNvSpPr/>
            <p:nvPr/>
          </p:nvSpPr>
          <p:spPr>
            <a:xfrm rot="-782927">
              <a:off x="15801997" y="6526202"/>
              <a:ext cx="732723" cy="15814892"/>
            </a:xfrm>
            <a:prstGeom prst="rect">
              <a:avLst/>
            </a:prstGeom>
            <a:solidFill>
              <a:srgbClr val="38B6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5455469"/>
            <a:ext cx="10311634" cy="3802831"/>
            <a:chOff x="0" y="0"/>
            <a:chExt cx="13748846" cy="507044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0"/>
              <a:ext cx="13748846" cy="3994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50"/>
                </a:lnSpc>
              </a:pPr>
              <a:r>
                <a:rPr lang="en-US" sz="10500" spc="262">
                  <a:solidFill>
                    <a:srgbClr val="38B6FF"/>
                  </a:solidFill>
                  <a:latin typeface="League Spartan"/>
                </a:rPr>
                <a:t>BEST SELLING BOOKS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323760"/>
              <a:ext cx="13743545" cy="746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198">
                  <a:solidFill>
                    <a:srgbClr val="E6DCCA"/>
                  </a:solidFill>
                  <a:latin typeface="Gidole"/>
                </a:rPr>
                <a:t>in 2009-2019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886" y="3763779"/>
            <a:ext cx="5602133" cy="309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COUNT BOOKS FOR EACH PRICE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7738781" y="1028700"/>
            <a:ext cx="10035276" cy="8035747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name="Group 4" id="4"/>
          <p:cNvGrpSpPr/>
          <p:nvPr/>
        </p:nvGrpSpPr>
        <p:grpSpPr>
          <a:xfrm rot="2700000">
            <a:off x="7269896" y="4251158"/>
            <a:ext cx="937770" cy="936269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5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13440" y="1555250"/>
            <a:ext cx="8885958" cy="6982646"/>
            <a:chOff x="0" y="0"/>
            <a:chExt cx="11847944" cy="931019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85880" y="8937459"/>
              <a:ext cx="150725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8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825503" y="8937459"/>
              <a:ext cx="150725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6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465126" y="8937459"/>
              <a:ext cx="150725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9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104749" y="8937459"/>
              <a:ext cx="150725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5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669009" y="8937459"/>
              <a:ext cx="301450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11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383995" y="8937459"/>
              <a:ext cx="150725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948255" y="8937459"/>
              <a:ext cx="301450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14</a:t>
              </a:r>
            </a:p>
          </p:txBody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512279" y="162555"/>
              <a:ext cx="11335664" cy="8687062"/>
              <a:chOff x="0" y="0"/>
              <a:chExt cx="16297009" cy="12489178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-6350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415670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831976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1248282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60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848062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40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743750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50725" y="8639437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512279" y="162555"/>
              <a:ext cx="11335664" cy="8687062"/>
              <a:chOff x="0" y="0"/>
              <a:chExt cx="16297009" cy="12489178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0" y="1658874"/>
                <a:ext cx="2153533" cy="10830305"/>
              </a:xfrm>
              <a:custGeom>
                <a:avLst/>
                <a:gdLst/>
                <a:ahLst/>
                <a:cxnLst/>
                <a:rect r="r" b="b" t="t" l="l"/>
                <a:pathLst>
                  <a:path h="10830305" w="2153533">
                    <a:moveTo>
                      <a:pt x="0" y="10830305"/>
                    </a:moveTo>
                    <a:lnTo>
                      <a:pt x="0" y="172282"/>
                    </a:lnTo>
                    <a:cubicBezTo>
                      <a:pt x="0" y="126590"/>
                      <a:pt x="18151" y="82769"/>
                      <a:pt x="50460" y="50460"/>
                    </a:cubicBezTo>
                    <a:cubicBezTo>
                      <a:pt x="82770" y="18151"/>
                      <a:pt x="126590" y="0"/>
                      <a:pt x="172283" y="0"/>
                    </a:cubicBezTo>
                    <a:lnTo>
                      <a:pt x="1981251" y="0"/>
                    </a:lnTo>
                    <a:cubicBezTo>
                      <a:pt x="2076400" y="0"/>
                      <a:pt x="2153533" y="77133"/>
                      <a:pt x="2153533" y="172282"/>
                    </a:cubicBezTo>
                    <a:lnTo>
                      <a:pt x="2153533" y="10830305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2357246" y="4573015"/>
                <a:ext cx="2153533" cy="7916163"/>
              </a:xfrm>
              <a:custGeom>
                <a:avLst/>
                <a:gdLst/>
                <a:ahLst/>
                <a:cxnLst/>
                <a:rect r="r" b="b" t="t" l="l"/>
                <a:pathLst>
                  <a:path h="7916163" w="2153533">
                    <a:moveTo>
                      <a:pt x="0" y="7916164"/>
                    </a:moveTo>
                    <a:lnTo>
                      <a:pt x="0" y="172283"/>
                    </a:lnTo>
                    <a:cubicBezTo>
                      <a:pt x="0" y="77134"/>
                      <a:pt x="77134" y="0"/>
                      <a:pt x="172283" y="0"/>
                    </a:cubicBezTo>
                    <a:lnTo>
                      <a:pt x="1981251" y="0"/>
                    </a:lnTo>
                    <a:cubicBezTo>
                      <a:pt x="2076400" y="0"/>
                      <a:pt x="2153533" y="77134"/>
                      <a:pt x="2153533" y="172283"/>
                    </a:cubicBezTo>
                    <a:lnTo>
                      <a:pt x="2153533" y="7916164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4714492" y="4573015"/>
                <a:ext cx="2153533" cy="7916163"/>
              </a:xfrm>
              <a:custGeom>
                <a:avLst/>
                <a:gdLst/>
                <a:ahLst/>
                <a:cxnLst/>
                <a:rect r="r" b="b" t="t" l="l"/>
                <a:pathLst>
                  <a:path h="7916163" w="2153533">
                    <a:moveTo>
                      <a:pt x="0" y="7916164"/>
                    </a:moveTo>
                    <a:lnTo>
                      <a:pt x="0" y="172283"/>
                    </a:lnTo>
                    <a:cubicBezTo>
                      <a:pt x="0" y="77134"/>
                      <a:pt x="77134" y="0"/>
                      <a:pt x="172283" y="0"/>
                    </a:cubicBezTo>
                    <a:lnTo>
                      <a:pt x="1981250" y="0"/>
                    </a:lnTo>
                    <a:cubicBezTo>
                      <a:pt x="2076400" y="0"/>
                      <a:pt x="2153533" y="77134"/>
                      <a:pt x="2153533" y="172283"/>
                    </a:cubicBezTo>
                    <a:lnTo>
                      <a:pt x="2153533" y="7916164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7071738" y="4989321"/>
                <a:ext cx="2153533" cy="7499857"/>
              </a:xfrm>
              <a:custGeom>
                <a:avLst/>
                <a:gdLst/>
                <a:ahLst/>
                <a:cxnLst/>
                <a:rect r="r" b="b" t="t" l="l"/>
                <a:pathLst>
                  <a:path h="7499857" w="2153533">
                    <a:moveTo>
                      <a:pt x="0" y="7499858"/>
                    </a:moveTo>
                    <a:lnTo>
                      <a:pt x="0" y="172283"/>
                    </a:lnTo>
                    <a:cubicBezTo>
                      <a:pt x="0" y="77134"/>
                      <a:pt x="77133" y="0"/>
                      <a:pt x="172283" y="0"/>
                    </a:cubicBezTo>
                    <a:lnTo>
                      <a:pt x="1981251" y="0"/>
                    </a:lnTo>
                    <a:cubicBezTo>
                      <a:pt x="2076400" y="0"/>
                      <a:pt x="2153533" y="77134"/>
                      <a:pt x="2153533" y="172283"/>
                    </a:cubicBezTo>
                    <a:lnTo>
                      <a:pt x="2153533" y="7499858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9428984" y="5197474"/>
                <a:ext cx="2153533" cy="7291705"/>
              </a:xfrm>
              <a:custGeom>
                <a:avLst/>
                <a:gdLst/>
                <a:ahLst/>
                <a:cxnLst/>
                <a:rect r="r" b="b" t="t" l="l"/>
                <a:pathLst>
                  <a:path h="7291705" w="2153533">
                    <a:moveTo>
                      <a:pt x="0" y="7291705"/>
                    </a:moveTo>
                    <a:lnTo>
                      <a:pt x="0" y="172283"/>
                    </a:lnTo>
                    <a:cubicBezTo>
                      <a:pt x="0" y="126591"/>
                      <a:pt x="18151" y="82770"/>
                      <a:pt x="50461" y="50461"/>
                    </a:cubicBezTo>
                    <a:cubicBezTo>
                      <a:pt x="82770" y="18151"/>
                      <a:pt x="126590" y="0"/>
                      <a:pt x="172283" y="0"/>
                    </a:cubicBezTo>
                    <a:lnTo>
                      <a:pt x="1981251" y="0"/>
                    </a:lnTo>
                    <a:cubicBezTo>
                      <a:pt x="2026943" y="0"/>
                      <a:pt x="2070764" y="18151"/>
                      <a:pt x="2103073" y="50461"/>
                    </a:cubicBezTo>
                    <a:cubicBezTo>
                      <a:pt x="2135382" y="82770"/>
                      <a:pt x="2153533" y="126591"/>
                      <a:pt x="2153533" y="172283"/>
                    </a:cubicBezTo>
                    <a:lnTo>
                      <a:pt x="2153533" y="7291705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11786230" y="5821933"/>
                <a:ext cx="2153533" cy="6667245"/>
              </a:xfrm>
              <a:custGeom>
                <a:avLst/>
                <a:gdLst/>
                <a:ahLst/>
                <a:cxnLst/>
                <a:rect r="r" b="b" t="t" l="l"/>
                <a:pathLst>
                  <a:path h="6667245" w="2153533">
                    <a:moveTo>
                      <a:pt x="0" y="6667246"/>
                    </a:moveTo>
                    <a:lnTo>
                      <a:pt x="0" y="172283"/>
                    </a:lnTo>
                    <a:cubicBezTo>
                      <a:pt x="0" y="77134"/>
                      <a:pt x="77133" y="0"/>
                      <a:pt x="172283" y="0"/>
                    </a:cubicBezTo>
                    <a:lnTo>
                      <a:pt x="1981251" y="0"/>
                    </a:lnTo>
                    <a:cubicBezTo>
                      <a:pt x="2076400" y="0"/>
                      <a:pt x="2153533" y="77134"/>
                      <a:pt x="2153533" y="172283"/>
                    </a:cubicBezTo>
                    <a:lnTo>
                      <a:pt x="2153533" y="6667246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14143476" y="6238239"/>
                <a:ext cx="2153534" cy="6250940"/>
              </a:xfrm>
              <a:custGeom>
                <a:avLst/>
                <a:gdLst/>
                <a:ahLst/>
                <a:cxnLst/>
                <a:rect r="r" b="b" t="t" l="l"/>
                <a:pathLst>
                  <a:path h="6250940" w="2153534">
                    <a:moveTo>
                      <a:pt x="0" y="6250940"/>
                    </a:moveTo>
                    <a:lnTo>
                      <a:pt x="0" y="172283"/>
                    </a:lnTo>
                    <a:cubicBezTo>
                      <a:pt x="0" y="77134"/>
                      <a:pt x="77134" y="0"/>
                      <a:pt x="172283" y="0"/>
                    </a:cubicBezTo>
                    <a:lnTo>
                      <a:pt x="1981250" y="0"/>
                    </a:lnTo>
                    <a:cubicBezTo>
                      <a:pt x="2026942" y="0"/>
                      <a:pt x="2070764" y="18151"/>
                      <a:pt x="2103073" y="50460"/>
                    </a:cubicBezTo>
                    <a:cubicBezTo>
                      <a:pt x="2135383" y="82769"/>
                      <a:pt x="2153534" y="126590"/>
                      <a:pt x="2153534" y="172283"/>
                    </a:cubicBezTo>
                    <a:lnTo>
                      <a:pt x="2153534" y="625094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</p:grpSp>
      <p:sp>
        <p:nvSpPr>
          <p:cNvPr name="TextBox 31" id="31"/>
          <p:cNvSpPr txBox="true"/>
          <p:nvPr/>
        </p:nvSpPr>
        <p:spPr>
          <a:xfrm rot="0">
            <a:off x="9002580" y="2046336"/>
            <a:ext cx="28284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52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26734" y="3396971"/>
            <a:ext cx="293733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38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585204" y="3396971"/>
            <a:ext cx="293733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38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58652" y="3707795"/>
            <a:ext cx="289266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002436" y="3863207"/>
            <a:ext cx="287228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184964" y="4174031"/>
            <a:ext cx="282056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510950" y="4484856"/>
            <a:ext cx="304078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47166" y="1206326"/>
            <a:ext cx="2479568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cs typeface="Pridi Regular"/>
              </a:rPr>
              <a:t>จำนวนหนังสือที่ราคานั้นๆ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989523" y="8605622"/>
            <a:ext cx="182752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price(us dollar)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823816" cy="1823816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8044" y="1028700"/>
            <a:ext cx="1823816" cy="1823816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11860" y="1028700"/>
            <a:ext cx="1823816" cy="1823816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14914468" y="1206326"/>
            <a:ext cx="265339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 us dollar = 33.4 baht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698392" y="871085"/>
            <a:ext cx="2729333" cy="18449882"/>
          </a:xfrm>
          <a:prstGeom prst="rect">
            <a:avLst/>
          </a:prstGeom>
          <a:solidFill>
            <a:srgbClr val="38B6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12207" y="3048296"/>
            <a:ext cx="8731802" cy="2943453"/>
            <a:chOff x="0" y="0"/>
            <a:chExt cx="11642402" cy="392460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1642402" cy="2723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90"/>
                </a:lnSpc>
              </a:pPr>
              <a:r>
                <a:rPr lang="en-US" sz="6300" spc="315">
                  <a:solidFill>
                    <a:srgbClr val="E6DCCA"/>
                  </a:solidFill>
                  <a:latin typeface="League Spartan"/>
                </a:rPr>
                <a:t>AVERAGE OF PRICE/RATING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46795"/>
              <a:ext cx="11627624" cy="77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38B6FF"/>
                  </a:solidFill>
                  <a:latin typeface="League Spartan"/>
                </a:rPr>
                <a:t>EACH TYPE OF BOOK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7584" y="1028700"/>
            <a:ext cx="6448573" cy="6982646"/>
            <a:chOff x="0" y="0"/>
            <a:chExt cx="8598098" cy="931019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581091" y="8937459"/>
              <a:ext cx="137032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cs typeface="Arimo"/>
                </a:rPr>
                <a:t>์Non Fiction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294362" y="8937459"/>
              <a:ext cx="798070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Fiction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361554" y="162555"/>
              <a:ext cx="8236543" cy="8687062"/>
              <a:chOff x="0" y="0"/>
              <a:chExt cx="11841478" cy="12489178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-6350"/>
                <a:ext cx="118414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41478">
                    <a:moveTo>
                      <a:pt x="0" y="0"/>
                    </a:moveTo>
                    <a:lnTo>
                      <a:pt x="11841478" y="0"/>
                    </a:lnTo>
                    <a:lnTo>
                      <a:pt x="118414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3115945"/>
                <a:ext cx="118414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41478">
                    <a:moveTo>
                      <a:pt x="0" y="0"/>
                    </a:moveTo>
                    <a:lnTo>
                      <a:pt x="11841478" y="0"/>
                    </a:lnTo>
                    <a:lnTo>
                      <a:pt x="118414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6238239"/>
                <a:ext cx="118414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41478">
                    <a:moveTo>
                      <a:pt x="0" y="0"/>
                    </a:moveTo>
                    <a:lnTo>
                      <a:pt x="11841478" y="0"/>
                    </a:lnTo>
                    <a:lnTo>
                      <a:pt x="118414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9360534"/>
                <a:ext cx="118414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41478">
                    <a:moveTo>
                      <a:pt x="0" y="0"/>
                    </a:moveTo>
                    <a:lnTo>
                      <a:pt x="11841478" y="0"/>
                    </a:lnTo>
                    <a:lnTo>
                      <a:pt x="118414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12482829"/>
                <a:ext cx="118414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41478">
                    <a:moveTo>
                      <a:pt x="0" y="0"/>
                    </a:moveTo>
                    <a:lnTo>
                      <a:pt x="11841478" y="0"/>
                    </a:lnTo>
                    <a:lnTo>
                      <a:pt x="118414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4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24141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3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295906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467672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1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639437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361554" y="162555"/>
              <a:ext cx="8236543" cy="8687062"/>
              <a:chOff x="0" y="0"/>
              <a:chExt cx="11841478" cy="12489178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2397817"/>
                <a:ext cx="5476684" cy="10091362"/>
              </a:xfrm>
              <a:custGeom>
                <a:avLst/>
                <a:gdLst/>
                <a:ahLst/>
                <a:cxnLst/>
                <a:rect r="r" b="b" t="t" l="l"/>
                <a:pathLst>
                  <a:path h="10091362" w="5476684">
                    <a:moveTo>
                      <a:pt x="0" y="10091362"/>
                    </a:moveTo>
                    <a:lnTo>
                      <a:pt x="0" y="438135"/>
                    </a:lnTo>
                    <a:cubicBezTo>
                      <a:pt x="0" y="321934"/>
                      <a:pt x="46160" y="210493"/>
                      <a:pt x="128327" y="128326"/>
                    </a:cubicBezTo>
                    <a:cubicBezTo>
                      <a:pt x="210493" y="46160"/>
                      <a:pt x="321934" y="0"/>
                      <a:pt x="438135" y="0"/>
                    </a:cubicBezTo>
                    <a:lnTo>
                      <a:pt x="5038549" y="0"/>
                    </a:lnTo>
                    <a:cubicBezTo>
                      <a:pt x="5280524" y="0"/>
                      <a:pt x="5476684" y="196160"/>
                      <a:pt x="5476684" y="438135"/>
                    </a:cubicBezTo>
                    <a:lnTo>
                      <a:pt x="5476684" y="10091362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6364794" y="5207882"/>
                <a:ext cx="5476684" cy="7281297"/>
              </a:xfrm>
              <a:custGeom>
                <a:avLst/>
                <a:gdLst/>
                <a:ahLst/>
                <a:cxnLst/>
                <a:rect r="r" b="b" t="t" l="l"/>
                <a:pathLst>
                  <a:path h="7281297" w="5476684">
                    <a:moveTo>
                      <a:pt x="0" y="7281297"/>
                    </a:moveTo>
                    <a:lnTo>
                      <a:pt x="0" y="438135"/>
                    </a:lnTo>
                    <a:cubicBezTo>
                      <a:pt x="0" y="196160"/>
                      <a:pt x="196160" y="0"/>
                      <a:pt x="438135" y="0"/>
                    </a:cubicBezTo>
                    <a:lnTo>
                      <a:pt x="5038549" y="0"/>
                    </a:lnTo>
                    <a:cubicBezTo>
                      <a:pt x="5280525" y="0"/>
                      <a:pt x="5476684" y="196160"/>
                      <a:pt x="5476684" y="438135"/>
                    </a:cubicBezTo>
                    <a:lnTo>
                      <a:pt x="5476684" y="7281297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2791518" y="1687958"/>
            <a:ext cx="47163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3.23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22625" y="3292439"/>
            <a:ext cx="47163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2.33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8143" y="485571"/>
            <a:ext cx="2110599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Avg(price/rating)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49298" y="8198975"/>
            <a:ext cx="58582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Type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35484" y="969562"/>
            <a:ext cx="1823816" cy="182381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19884" y="969562"/>
            <a:ext cx="1823816" cy="1823816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6068" y="969562"/>
            <a:ext cx="1823816" cy="18238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1891" y="4606350"/>
            <a:ext cx="6884218" cy="10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85064" y="3566339"/>
            <a:ext cx="11317872" cy="309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THANK YOU</a:t>
            </a:r>
          </a:p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FOR </a:t>
            </a:r>
          </a:p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WATCHING &amp; LISTENING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5400000">
            <a:off x="13344103" y="4655163"/>
            <a:ext cx="8270077" cy="10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THE MEMBER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83152" y="1028700"/>
            <a:ext cx="3946822" cy="8096925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AutoShape 4" id="4"/>
          <p:cNvSpPr/>
          <p:nvPr/>
        </p:nvSpPr>
        <p:spPr>
          <a:xfrm rot="0">
            <a:off x="12741840" y="1009093"/>
            <a:ext cx="3946822" cy="8096925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3134172" y="7777449"/>
            <a:ext cx="3162159" cy="10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StudentID: 63130500097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5483" y="7736342"/>
            <a:ext cx="3162159" cy="10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StudentID: 63130500083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483" y="5635101"/>
            <a:ext cx="3162159" cy="95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934" spc="190">
                <a:solidFill>
                  <a:srgbClr val="38B6FF"/>
                </a:solidFill>
                <a:cs typeface="Gidole"/>
              </a:rPr>
              <a:t>นายปุรเชษฐ์ เจิ้น</a:t>
            </a:r>
          </a:p>
          <a:p>
            <a:pPr algn="ctr">
              <a:lnSpc>
                <a:spcPts val="3667"/>
              </a:lnSpc>
            </a:pPr>
          </a:p>
        </p:txBody>
      </p:sp>
      <p:sp>
        <p:nvSpPr>
          <p:cNvPr name="AutoShape 8" id="8"/>
          <p:cNvSpPr/>
          <p:nvPr/>
        </p:nvSpPr>
        <p:spPr>
          <a:xfrm rot="0">
            <a:off x="4347401" y="1028700"/>
            <a:ext cx="3958103" cy="8077318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4740854" y="7736342"/>
            <a:ext cx="3171197" cy="101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2675" spc="26">
                <a:solidFill>
                  <a:srgbClr val="E6DCCA"/>
                </a:solidFill>
                <a:latin typeface="Gidole"/>
              </a:rPr>
              <a:t>StudentID: 63130500107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0854" y="5632773"/>
            <a:ext cx="3171197" cy="95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2942" spc="191">
                <a:solidFill>
                  <a:srgbClr val="38B6FF"/>
                </a:solidFill>
                <a:cs typeface="Gidole"/>
              </a:rPr>
              <a:t>นายวิชญพัฒน์ พัทธิกานต์สกุล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4172" y="5635101"/>
            <a:ext cx="3162159" cy="95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934" spc="190">
                <a:solidFill>
                  <a:srgbClr val="38B6FF"/>
                </a:solidFill>
                <a:cs typeface="Gidole"/>
              </a:rPr>
              <a:t>นายยุทธศาสตร์ ประจักษ์สุวรรณ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8531842" y="1028700"/>
            <a:ext cx="4064876" cy="8077318"/>
          </a:xfrm>
          <a:prstGeom prst="rect">
            <a:avLst/>
          </a:prstGeom>
          <a:solidFill>
            <a:srgbClr val="1C2529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88662" y="855757"/>
            <a:ext cx="1743684" cy="17436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3152" y="1404914"/>
            <a:ext cx="3946822" cy="388926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3764" r="0" b="3764"/>
          <a:stretch>
            <a:fillRect/>
          </a:stretch>
        </p:blipFill>
        <p:spPr>
          <a:xfrm flipH="false" flipV="false" rot="0">
            <a:off x="8531842" y="1535354"/>
            <a:ext cx="4064876" cy="375882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6757" b="8379"/>
          <a:stretch>
            <a:fillRect/>
          </a:stretch>
        </p:blipFill>
        <p:spPr>
          <a:xfrm flipH="false" flipV="false" rot="0">
            <a:off x="4347401" y="1404914"/>
            <a:ext cx="3958103" cy="388926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15217" r="0" b="8953"/>
          <a:stretch>
            <a:fillRect/>
          </a:stretch>
        </p:blipFill>
        <p:spPr>
          <a:xfrm flipH="false" flipV="false" rot="0">
            <a:off x="12741840" y="1385307"/>
            <a:ext cx="3946822" cy="399225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935909" y="7750089"/>
            <a:ext cx="3256743" cy="103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sz="2747" spc="27">
                <a:solidFill>
                  <a:srgbClr val="E6DCCA"/>
                </a:solidFill>
                <a:latin typeface="Gidole"/>
              </a:rPr>
              <a:t>StudentID: 63130500133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35909" y="5617605"/>
            <a:ext cx="3256743" cy="96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7"/>
              </a:lnSpc>
            </a:pPr>
            <a:r>
              <a:rPr lang="en-US" sz="3022" spc="196">
                <a:solidFill>
                  <a:srgbClr val="38B6FF"/>
                </a:solidFill>
                <a:cs typeface="Gidole"/>
              </a:rPr>
              <a:t>นายอริย์ธัช</a:t>
            </a:r>
          </a:p>
          <a:p>
            <a:pPr algn="ctr">
              <a:lnSpc>
                <a:spcPts val="3777"/>
              </a:lnSpc>
            </a:pPr>
            <a:r>
              <a:rPr lang="en-US" sz="3022" spc="196">
                <a:solidFill>
                  <a:srgbClr val="38B6FF"/>
                </a:solidFill>
                <a:cs typeface="Gidole"/>
              </a:rPr>
              <a:t>กรุดมินบุรี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34172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Security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5483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CTO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40854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Secretary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83201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Cleaner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5400000">
            <a:off x="13344103" y="4655163"/>
            <a:ext cx="8270077" cy="10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THE MEMBER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83152" y="1028700"/>
            <a:ext cx="3946822" cy="8096925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AutoShape 4" id="4"/>
          <p:cNvSpPr/>
          <p:nvPr/>
        </p:nvSpPr>
        <p:spPr>
          <a:xfrm rot="0">
            <a:off x="12741840" y="1009093"/>
            <a:ext cx="3946822" cy="8096925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3134172" y="7777449"/>
            <a:ext cx="3162159" cy="10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StudentID: 63130500097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5483" y="7736342"/>
            <a:ext cx="3162159" cy="10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StudentID: 63130500083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483" y="5635101"/>
            <a:ext cx="3162159" cy="95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934" spc="190">
                <a:solidFill>
                  <a:srgbClr val="38B6FF"/>
                </a:solidFill>
                <a:cs typeface="Gidole"/>
              </a:rPr>
              <a:t>นายปุรเชษฐ์ เจิ้น</a:t>
            </a:r>
          </a:p>
          <a:p>
            <a:pPr algn="ctr">
              <a:lnSpc>
                <a:spcPts val="3667"/>
              </a:lnSpc>
            </a:pPr>
          </a:p>
        </p:txBody>
      </p:sp>
      <p:sp>
        <p:nvSpPr>
          <p:cNvPr name="AutoShape 8" id="8"/>
          <p:cNvSpPr/>
          <p:nvPr/>
        </p:nvSpPr>
        <p:spPr>
          <a:xfrm rot="0">
            <a:off x="4347401" y="1028700"/>
            <a:ext cx="3958103" cy="8077318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4740854" y="7736342"/>
            <a:ext cx="3171197" cy="101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2675" spc="26">
                <a:solidFill>
                  <a:srgbClr val="E6DCCA"/>
                </a:solidFill>
                <a:latin typeface="Gidole"/>
              </a:rPr>
              <a:t>StudentID: 63130500107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0854" y="5632773"/>
            <a:ext cx="3171197" cy="95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2942" spc="191">
                <a:solidFill>
                  <a:srgbClr val="38B6FF"/>
                </a:solidFill>
                <a:cs typeface="Gidole"/>
              </a:rPr>
              <a:t>นายวิชญพัฒน์ พัทธิกานต์สกุล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4172" y="5635101"/>
            <a:ext cx="3162159" cy="95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934" spc="190">
                <a:solidFill>
                  <a:srgbClr val="38B6FF"/>
                </a:solidFill>
                <a:cs typeface="Gidole"/>
              </a:rPr>
              <a:t>นายยุทธศาสตร์ ประจักษ์สุวรรณ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8531842" y="1028700"/>
            <a:ext cx="4064876" cy="8077318"/>
          </a:xfrm>
          <a:prstGeom prst="rect">
            <a:avLst/>
          </a:prstGeom>
          <a:solidFill>
            <a:srgbClr val="1C2529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88662" y="855757"/>
            <a:ext cx="1743684" cy="17436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3152" y="1404914"/>
            <a:ext cx="3946822" cy="388926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3764" r="0" b="3764"/>
          <a:stretch>
            <a:fillRect/>
          </a:stretch>
        </p:blipFill>
        <p:spPr>
          <a:xfrm flipH="false" flipV="false" rot="0">
            <a:off x="8531842" y="1535354"/>
            <a:ext cx="4064876" cy="375882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6757" b="8379"/>
          <a:stretch>
            <a:fillRect/>
          </a:stretch>
        </p:blipFill>
        <p:spPr>
          <a:xfrm flipH="false" flipV="false" rot="0">
            <a:off x="4347401" y="1404914"/>
            <a:ext cx="3958103" cy="388926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15217" r="0" b="8953"/>
          <a:stretch>
            <a:fillRect/>
          </a:stretch>
        </p:blipFill>
        <p:spPr>
          <a:xfrm flipH="false" flipV="false" rot="0">
            <a:off x="12741840" y="1385307"/>
            <a:ext cx="3946822" cy="399225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935909" y="7750089"/>
            <a:ext cx="3256743" cy="103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sz="2747" spc="27">
                <a:solidFill>
                  <a:srgbClr val="E6DCCA"/>
                </a:solidFill>
                <a:latin typeface="Gidole"/>
              </a:rPr>
              <a:t>StudentID: 63130500133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35909" y="5617605"/>
            <a:ext cx="3256743" cy="96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7"/>
              </a:lnSpc>
            </a:pPr>
            <a:r>
              <a:rPr lang="en-US" sz="3022" spc="196">
                <a:solidFill>
                  <a:srgbClr val="38B6FF"/>
                </a:solidFill>
                <a:cs typeface="Gidole"/>
              </a:rPr>
              <a:t>นายอริย์ธัช</a:t>
            </a:r>
          </a:p>
          <a:p>
            <a:pPr algn="ctr">
              <a:lnSpc>
                <a:spcPts val="3777"/>
              </a:lnSpc>
            </a:pPr>
            <a:r>
              <a:rPr lang="en-US" sz="3022" spc="196">
                <a:solidFill>
                  <a:srgbClr val="38B6FF"/>
                </a:solidFill>
                <a:cs typeface="Gidole"/>
              </a:rPr>
              <a:t>กรุดมินบุรี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34172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CEO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5483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CTO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40854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Secretary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83201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Cleaner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37980" y="-526379"/>
            <a:ext cx="17412040" cy="10375398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-5400000">
            <a:off x="-1868114" y="4152745"/>
            <a:ext cx="7800297" cy="10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PRESENTATION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584134" y="5143500"/>
            <a:ext cx="7675166" cy="2430063"/>
            <a:chOff x="0" y="0"/>
            <a:chExt cx="10233555" cy="32400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0233555" cy="77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900"/>
                </a:lnSpc>
              </a:pPr>
              <a:r>
                <a:rPr lang="en-US" sz="3500" spc="175" u="sng">
                  <a:solidFill>
                    <a:srgbClr val="38B6FF"/>
                  </a:solidFill>
                  <a:latin typeface="League Spartan"/>
                </a:rPr>
                <a:t>POINTS FOR DISCUSSION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01709"/>
              <a:ext cx="10233555" cy="2238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Our story</a:t>
              </a: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Data Visualization</a:t>
              </a: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Conclusion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77558" y="777152"/>
            <a:ext cx="1823816" cy="18238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53742" y="777152"/>
            <a:ext cx="1823816" cy="182381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38131" y="777152"/>
            <a:ext cx="1823816" cy="18238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3954506"/>
            <a:ext cx="15054176" cy="5303794"/>
          </a:xfrm>
          <a:prstGeom prst="rect">
            <a:avLst/>
          </a:prstGeom>
          <a:solidFill>
            <a:srgbClr val="E6DCC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601" t="16564" r="51109" b="2363"/>
          <a:stretch>
            <a:fillRect/>
          </a:stretch>
        </p:blipFill>
        <p:spPr>
          <a:xfrm flipH="false" flipV="false" rot="0">
            <a:off x="10549725" y="3954506"/>
            <a:ext cx="5533151" cy="530379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77493" y="1568963"/>
            <a:ext cx="10462401" cy="10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OUR STORY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70286" y="5902242"/>
            <a:ext cx="8779439" cy="1408322"/>
            <a:chOff x="0" y="0"/>
            <a:chExt cx="11705919" cy="18777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11705143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1C2529"/>
                  </a:solidFill>
                  <a:latin typeface="League Spartan"/>
                </a:rPr>
                <a:t>HOW IT STARTED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63388"/>
              <a:ext cx="11705919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cs typeface="Gidole"/>
                </a:rPr>
                <a:t>เราอยากทำบริษัทที่เกี่ยวกับบริษัทหนังสือ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16301" y="1194205"/>
            <a:ext cx="1823816" cy="182381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45257" y="1194205"/>
            <a:ext cx="1823816" cy="182381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35484" y="1028700"/>
            <a:ext cx="1823816" cy="18238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92559" y="5064849"/>
            <a:ext cx="5902173" cy="2091933"/>
            <a:chOff x="0" y="0"/>
            <a:chExt cx="7869564" cy="27892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4775"/>
              <a:ext cx="7869564" cy="209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893"/>
                </a:lnSpc>
              </a:pPr>
              <a:r>
                <a:rPr lang="en-US" sz="10811" spc="270">
                  <a:solidFill>
                    <a:srgbClr val="38B6FF"/>
                  </a:solidFill>
                  <a:latin typeface="League Spartan"/>
                </a:rPr>
                <a:t>56.36%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98169"/>
              <a:ext cx="7863200" cy="39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9"/>
                </a:lnSpc>
              </a:pPr>
              <a:r>
                <a:rPr lang="en-US" sz="1783" spc="115">
                  <a:solidFill>
                    <a:srgbClr val="E6DCCA"/>
                  </a:solidFill>
                  <a:latin typeface="Gidole"/>
                </a:rPr>
                <a:t>WITH NON FICTION BOOK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24804" y="5143500"/>
            <a:ext cx="4924283" cy="1565117"/>
            <a:chOff x="0" y="0"/>
            <a:chExt cx="6565711" cy="2086822"/>
          </a:xfrm>
        </p:grpSpPr>
        <p:sp>
          <p:nvSpPr>
            <p:cNvPr name="AutoShape 6" id="6"/>
            <p:cNvSpPr/>
            <p:nvPr/>
          </p:nvSpPr>
          <p:spPr>
            <a:xfrm rot="0">
              <a:off x="732902" y="0"/>
              <a:ext cx="5105871" cy="2086822"/>
            </a:xfrm>
            <a:prstGeom prst="rect">
              <a:avLst/>
            </a:prstGeom>
            <a:solidFill>
              <a:srgbClr val="E6DCCA"/>
            </a:solidFill>
          </p:spPr>
        </p:sp>
        <p:grpSp>
          <p:nvGrpSpPr>
            <p:cNvPr name="Group 7" id="7"/>
            <p:cNvGrpSpPr/>
            <p:nvPr/>
          </p:nvGrpSpPr>
          <p:grpSpPr>
            <a:xfrm rot="-8100000">
              <a:off x="5314155" y="450899"/>
              <a:ext cx="1037309" cy="1035650"/>
              <a:chOff x="0" y="0"/>
              <a:chExt cx="6350000" cy="633984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606085" y="686996"/>
              <a:ext cx="3359504" cy="655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sz="2945" spc="147">
                  <a:solidFill>
                    <a:srgbClr val="1C2529"/>
                  </a:solidFill>
                  <a:latin typeface="League Spartan"/>
                </a:rPr>
                <a:t>GENRE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2700000">
              <a:off x="214247" y="450899"/>
              <a:ext cx="1037309" cy="1035650"/>
              <a:chOff x="0" y="0"/>
              <a:chExt cx="6350000" cy="633984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0220" y="5143500"/>
            <a:ext cx="5458255" cy="1934631"/>
            <a:chOff x="0" y="0"/>
            <a:chExt cx="7277674" cy="257950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0"/>
              <a:ext cx="7277674" cy="1936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98"/>
                </a:lnSpc>
              </a:pPr>
              <a:r>
                <a:rPr lang="en-US" sz="9998" spc="249">
                  <a:solidFill>
                    <a:srgbClr val="38B6FF"/>
                  </a:solidFill>
                  <a:latin typeface="League Spartan"/>
                </a:rPr>
                <a:t>43.64%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225223"/>
              <a:ext cx="7271789" cy="354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2"/>
                </a:lnSpc>
              </a:pPr>
              <a:r>
                <a:rPr lang="en-US" sz="1649" spc="107">
                  <a:solidFill>
                    <a:srgbClr val="E6DCCA"/>
                  </a:solidFill>
                  <a:latin typeface="Gidole"/>
                </a:rPr>
                <a:t>WITH FICTION BOOK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0220" y="971550"/>
            <a:ext cx="14122994" cy="205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PROPORTION</a:t>
            </a:r>
          </a:p>
          <a:p>
            <a:pPr algn="l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FOR TYPE IN BOOK SELLING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38058" y="1116798"/>
            <a:ext cx="1823816" cy="182381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14435" y="1116798"/>
            <a:ext cx="1823816" cy="182381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41972" y="1116798"/>
            <a:ext cx="1823816" cy="18238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698392" y="871085"/>
            <a:ext cx="2729333" cy="18449882"/>
          </a:xfrm>
          <a:prstGeom prst="rect">
            <a:avLst/>
          </a:prstGeom>
          <a:solidFill>
            <a:srgbClr val="38B6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3273603" cy="1903442"/>
            <a:chOff x="0" y="0"/>
            <a:chExt cx="17698138" cy="25379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7698138" cy="1337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90"/>
                </a:lnSpc>
              </a:pPr>
              <a:r>
                <a:rPr lang="en-US" sz="6300" spc="315">
                  <a:solidFill>
                    <a:srgbClr val="E6DCCA"/>
                  </a:solidFill>
                  <a:latin typeface="League Spartan"/>
                </a:rPr>
                <a:t>AVERAGE OF RATING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60114"/>
              <a:ext cx="17675673" cy="77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38B6FF"/>
                  </a:solidFill>
                  <a:latin typeface="League Spartan"/>
                </a:rPr>
                <a:t>EACH TYPE OF BOOK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35484" y="1108326"/>
            <a:ext cx="1823816" cy="182381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25184" y="1068513"/>
            <a:ext cx="1823816" cy="18238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01368" y="1108326"/>
            <a:ext cx="1823816" cy="182381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552278" y="2892329"/>
            <a:ext cx="7202078" cy="5839031"/>
            <a:chOff x="0" y="0"/>
            <a:chExt cx="9602771" cy="778537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071598" y="7327758"/>
              <a:ext cx="982690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Fiction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641400" y="7327758"/>
              <a:ext cx="1687399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Non Fiction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445272" y="200233"/>
              <a:ext cx="9157499" cy="7017830"/>
              <a:chOff x="0" y="0"/>
              <a:chExt cx="16297009" cy="12489178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-6350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2491486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4989321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7487157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9984993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1248282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5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346416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4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749982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3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153548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2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5557114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1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960680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445272" y="200233"/>
              <a:ext cx="9157499" cy="7017830"/>
              <a:chOff x="0" y="0"/>
              <a:chExt cx="16297009" cy="12489178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743001"/>
                <a:ext cx="7537367" cy="11746178"/>
              </a:xfrm>
              <a:custGeom>
                <a:avLst/>
                <a:gdLst/>
                <a:ahLst/>
                <a:cxnLst/>
                <a:rect r="r" b="b" t="t" l="l"/>
                <a:pathLst>
                  <a:path h="11746178" w="7537367">
                    <a:moveTo>
                      <a:pt x="0" y="11746178"/>
                    </a:moveTo>
                    <a:lnTo>
                      <a:pt x="0" y="602989"/>
                    </a:lnTo>
                    <a:cubicBezTo>
                      <a:pt x="0" y="269967"/>
                      <a:pt x="269968" y="0"/>
                      <a:pt x="602989" y="0"/>
                    </a:cubicBezTo>
                    <a:lnTo>
                      <a:pt x="6934378" y="0"/>
                    </a:lnTo>
                    <a:cubicBezTo>
                      <a:pt x="7094300" y="0"/>
                      <a:pt x="7247673" y="63529"/>
                      <a:pt x="7360755" y="176611"/>
                    </a:cubicBezTo>
                    <a:cubicBezTo>
                      <a:pt x="7473838" y="289694"/>
                      <a:pt x="7537367" y="443066"/>
                      <a:pt x="7537367" y="602989"/>
                    </a:cubicBezTo>
                    <a:lnTo>
                      <a:pt x="7537367" y="11746178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8759642" y="992784"/>
                <a:ext cx="7537368" cy="11496395"/>
              </a:xfrm>
              <a:custGeom>
                <a:avLst/>
                <a:gdLst/>
                <a:ahLst/>
                <a:cxnLst/>
                <a:rect r="r" b="b" t="t" l="l"/>
                <a:pathLst>
                  <a:path h="11496395" w="7537368">
                    <a:moveTo>
                      <a:pt x="0" y="11496395"/>
                    </a:moveTo>
                    <a:lnTo>
                      <a:pt x="0" y="602990"/>
                    </a:lnTo>
                    <a:cubicBezTo>
                      <a:pt x="0" y="443067"/>
                      <a:pt x="63530" y="289694"/>
                      <a:pt x="176612" y="176612"/>
                    </a:cubicBezTo>
                    <a:cubicBezTo>
                      <a:pt x="289694" y="63529"/>
                      <a:pt x="443067" y="0"/>
                      <a:pt x="602990" y="0"/>
                    </a:cubicBezTo>
                    <a:lnTo>
                      <a:pt x="6934378" y="0"/>
                    </a:lnTo>
                    <a:cubicBezTo>
                      <a:pt x="7094300" y="0"/>
                      <a:pt x="7247674" y="63529"/>
                      <a:pt x="7360757" y="176612"/>
                    </a:cubicBezTo>
                    <a:cubicBezTo>
                      <a:pt x="7473838" y="289694"/>
                      <a:pt x="7537368" y="443067"/>
                      <a:pt x="7537368" y="602990"/>
                    </a:cubicBezTo>
                    <a:lnTo>
                      <a:pt x="7537368" y="11496395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7201923" y="3049454"/>
            <a:ext cx="322182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4.7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52119" y="3049454"/>
            <a:ext cx="335896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4.6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05444" y="318606"/>
            <a:ext cx="8270077" cy="10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TOP 4 AUTHOR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1888814"/>
            <a:ext cx="3946822" cy="813668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AutoShape 4" id="4"/>
          <p:cNvSpPr/>
          <p:nvPr/>
        </p:nvSpPr>
        <p:spPr>
          <a:xfrm rot="0">
            <a:off x="13587388" y="1869207"/>
            <a:ext cx="3946822" cy="8156288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421032" y="6048016"/>
            <a:ext cx="3162159" cy="48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934" spc="190">
                <a:solidFill>
                  <a:srgbClr val="38B6FF"/>
                </a:solidFill>
                <a:latin typeface="Gidole"/>
              </a:rPr>
              <a:t>ALICE SCHERTLE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5192949" y="1888814"/>
            <a:ext cx="3958103" cy="813668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5586402" y="6046878"/>
            <a:ext cx="3171197" cy="48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2942" spc="191">
                <a:solidFill>
                  <a:srgbClr val="38B6FF"/>
                </a:solidFill>
                <a:latin typeface="Gidole"/>
              </a:rPr>
              <a:t>BILL MARTIN JR.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84758" y="6048016"/>
            <a:ext cx="3162159" cy="95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934" spc="190">
                <a:solidFill>
                  <a:srgbClr val="38B6FF"/>
                </a:solidFill>
                <a:latin typeface="Gidole"/>
              </a:rPr>
              <a:t>EMILY WINFIELD MARTIN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9377390" y="1888814"/>
            <a:ext cx="4064876" cy="8136681"/>
          </a:xfrm>
          <a:prstGeom prst="rect">
            <a:avLst/>
          </a:prstGeom>
          <a:solidFill>
            <a:srgbClr val="1C2529"/>
          </a:solid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2042" y="-298783"/>
            <a:ext cx="1743684" cy="174368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781881" y="6095873"/>
            <a:ext cx="3256743" cy="48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7"/>
              </a:lnSpc>
            </a:pPr>
            <a:r>
              <a:rPr lang="en-US" sz="3022" spc="196">
                <a:solidFill>
                  <a:srgbClr val="38B6FF"/>
                </a:solidFill>
                <a:latin typeface="Gidole"/>
              </a:rPr>
              <a:t>CHIP GAINES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395468"/>
            <a:ext cx="3913921" cy="360814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19443" r="0" b="19443"/>
          <a:stretch>
            <a:fillRect/>
          </a:stretch>
        </p:blipFill>
        <p:spPr>
          <a:xfrm flipH="false" flipV="false" rot="0">
            <a:off x="5192949" y="2395468"/>
            <a:ext cx="3958103" cy="36283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7997" t="0" r="7997" b="0"/>
          <a:stretch>
            <a:fillRect/>
          </a:stretch>
        </p:blipFill>
        <p:spPr>
          <a:xfrm flipH="false" flipV="false" rot="0">
            <a:off x="9378238" y="2395468"/>
            <a:ext cx="4064028" cy="362838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6978" r="0" b="16500"/>
          <a:stretch>
            <a:fillRect/>
          </a:stretch>
        </p:blipFill>
        <p:spPr>
          <a:xfrm flipH="false" flipV="false" rot="0">
            <a:off x="13587388" y="2395468"/>
            <a:ext cx="3946822" cy="362838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49264" y="-298783"/>
            <a:ext cx="1743684" cy="174368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421032" y="6811846"/>
            <a:ext cx="3162159" cy="128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cs typeface="Gidole"/>
              </a:rPr>
              <a:t>ตัวอย่างหนังสือ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LITTLE BLUE TRUCK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(2014,FICTION)</a:t>
            </a:r>
          </a:p>
          <a:p>
            <a:pPr>
              <a:lnSpc>
                <a:spcPts val="25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664854" y="6811846"/>
            <a:ext cx="3162159" cy="160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cs typeface="Gidole"/>
              </a:rPr>
              <a:t>ตัวอย่างหนังสือ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BROWN BEAR, BROWN BEAR, WHAT DO YOU SEE?(2017,FICTION)</a:t>
            </a:r>
          </a:p>
          <a:p>
            <a:pPr>
              <a:lnSpc>
                <a:spcPts val="25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828749" y="6811846"/>
            <a:ext cx="3162159" cy="128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cs typeface="Gidole"/>
              </a:rPr>
              <a:t>ตัวอย่างหนังสือ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THE MAGNOLIA STORY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(2016,NON FICTION)</a:t>
            </a:r>
          </a:p>
          <a:p>
            <a:pPr>
              <a:lnSpc>
                <a:spcPts val="25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979720" y="6970572"/>
            <a:ext cx="3162159" cy="160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cs typeface="Gidole"/>
              </a:rPr>
              <a:t>ตัวอย่างหนังสือ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THE WONDERFUL THINGS YOU WILL BE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(2016,FICTION)</a:t>
            </a:r>
          </a:p>
          <a:p>
            <a:pPr>
              <a:lnSpc>
                <a:spcPts val="2500"/>
              </a:lnSpc>
            </a:pP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958803" y="8179403"/>
            <a:ext cx="2086615" cy="172319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616656" y="8263519"/>
            <a:ext cx="1258554" cy="176197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762981" y="8071307"/>
            <a:ext cx="1294542" cy="1939389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4745726" y="8311806"/>
            <a:ext cx="1630147" cy="1713689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985660" y="1307182"/>
            <a:ext cx="18786212" cy="5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spc="175">
                <a:solidFill>
                  <a:srgbClr val="1C2529"/>
                </a:solidFill>
                <a:latin typeface="League Spartan"/>
              </a:rPr>
              <a:t>ORDERED BY AVEARAGE OF RATING FROM 2009-2019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698392" y="871085"/>
            <a:ext cx="2729333" cy="18449882"/>
          </a:xfrm>
          <a:prstGeom prst="rect">
            <a:avLst/>
          </a:prstGeom>
          <a:solidFill>
            <a:srgbClr val="38B6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31257" y="3485951"/>
            <a:ext cx="8731802" cy="1903442"/>
            <a:chOff x="0" y="0"/>
            <a:chExt cx="11642402" cy="25379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1642402" cy="1337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90"/>
                </a:lnSpc>
              </a:pPr>
              <a:r>
                <a:rPr lang="en-US" sz="6300" spc="315">
                  <a:solidFill>
                    <a:srgbClr val="E6DCCA"/>
                  </a:solidFill>
                  <a:latin typeface="League Spartan"/>
                </a:rPr>
                <a:t>AVERAGE OF PRICE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60114"/>
              <a:ext cx="11627624" cy="77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38B6FF"/>
                  </a:solidFill>
                  <a:latin typeface="League Spartan"/>
                </a:rPr>
                <a:t>IN 2009 - 2019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02042" y="790938"/>
            <a:ext cx="8885958" cy="6982646"/>
            <a:chOff x="0" y="0"/>
            <a:chExt cx="11847944" cy="931019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26156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2009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56671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787186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817700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848215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878730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909245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939760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2016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970275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2017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000790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2018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031305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2019</a:t>
              </a:r>
            </a:p>
          </p:txBody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512279" y="162555"/>
              <a:ext cx="11335664" cy="8687062"/>
              <a:chOff x="0" y="0"/>
              <a:chExt cx="16297009" cy="12489178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-6350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3115945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623823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0" y="9360534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0" y="1248282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-47625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124141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15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4295906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10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50725" y="6467672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5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50725" y="8639437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512279" y="162555"/>
              <a:ext cx="11335664" cy="8687062"/>
              <a:chOff x="0" y="0"/>
              <a:chExt cx="16297009" cy="12489178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677273" y="2809294"/>
                <a:ext cx="1577085" cy="1281772"/>
              </a:xfrm>
              <a:custGeom>
                <a:avLst/>
                <a:gdLst/>
                <a:ahLst/>
                <a:cxnLst/>
                <a:rect r="r" b="b" t="t" l="l"/>
                <a:pathLst>
                  <a:path h="1281772" w="1577085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81362" y="40913"/>
                    </a:moveTo>
                    <a:cubicBezTo>
                      <a:pt x="69039" y="31134"/>
                      <a:pt x="51129" y="33155"/>
                      <a:pt x="41295" y="45435"/>
                    </a:cubicBezTo>
                    <a:cubicBezTo>
                      <a:pt x="31462" y="57714"/>
                      <a:pt x="33403" y="75633"/>
                      <a:pt x="45638" y="85521"/>
                    </a:cubicBezTo>
                    <a:lnTo>
                      <a:pt x="1527184" y="1271993"/>
                    </a:lnTo>
                    <a:cubicBezTo>
                      <a:pt x="1539508" y="1281772"/>
                      <a:pt x="1557417" y="1279751"/>
                      <a:pt x="1567251" y="1267471"/>
                    </a:cubicBezTo>
                    <a:cubicBezTo>
                      <a:pt x="1577085" y="1255192"/>
                      <a:pt x="1575144" y="1237273"/>
                      <a:pt x="1562908" y="1227385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2158819" y="3027420"/>
                <a:ext cx="1577428" cy="1094779"/>
              </a:xfrm>
              <a:custGeom>
                <a:avLst/>
                <a:gdLst/>
                <a:ahLst/>
                <a:cxnLst/>
                <a:rect r="r" b="b" t="t" l="l"/>
                <a:pathLst>
                  <a:path h="1094779" w="1577428">
                    <a:moveTo>
                      <a:pt x="127000" y="1031563"/>
                    </a:moveTo>
                    <a:cubicBezTo>
                      <a:pt x="126844" y="996604"/>
                      <a:pt x="98460" y="968346"/>
                      <a:pt x="63500" y="968346"/>
                    </a:cubicBezTo>
                    <a:cubicBezTo>
                      <a:pt x="28541" y="968346"/>
                      <a:pt x="157" y="996604"/>
                      <a:pt x="0" y="1031563"/>
                    </a:cubicBezTo>
                    <a:cubicBezTo>
                      <a:pt x="157" y="1066522"/>
                      <a:pt x="28541" y="1094780"/>
                      <a:pt x="63500" y="1094780"/>
                    </a:cubicBezTo>
                    <a:cubicBezTo>
                      <a:pt x="98460" y="1094780"/>
                      <a:pt x="126844" y="1066522"/>
                      <a:pt x="127000" y="1031563"/>
                    </a:cubicBezTo>
                    <a:close/>
                    <a:moveTo>
                      <a:pt x="47523" y="1007872"/>
                    </a:moveTo>
                    <a:cubicBezTo>
                      <a:pt x="34520" y="1016726"/>
                      <a:pt x="31119" y="1034426"/>
                      <a:pt x="39915" y="1047469"/>
                    </a:cubicBezTo>
                    <a:cubicBezTo>
                      <a:pt x="48711" y="1060511"/>
                      <a:pt x="66395" y="1063992"/>
                      <a:pt x="79477" y="1055254"/>
                    </a:cubicBezTo>
                    <a:lnTo>
                      <a:pt x="1561024" y="56120"/>
                    </a:lnTo>
                    <a:cubicBezTo>
                      <a:pt x="1574027" y="47266"/>
                      <a:pt x="1577428" y="29566"/>
                      <a:pt x="1568632" y="16523"/>
                    </a:cubicBezTo>
                    <a:cubicBezTo>
                      <a:pt x="1559836" y="3480"/>
                      <a:pt x="1542152" y="0"/>
                      <a:pt x="1529070" y="8738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3640366" y="2905231"/>
                <a:ext cx="1574715" cy="217834"/>
              </a:xfrm>
              <a:custGeom>
                <a:avLst/>
                <a:gdLst/>
                <a:ahLst/>
                <a:cxnLst/>
                <a:rect r="r" b="b" t="t" l="l"/>
                <a:pathLst>
                  <a:path h="217834" w="1574715">
                    <a:moveTo>
                      <a:pt x="127000" y="154618"/>
                    </a:moveTo>
                    <a:cubicBezTo>
                      <a:pt x="126844" y="119658"/>
                      <a:pt x="98459" y="91401"/>
                      <a:pt x="63500" y="91401"/>
                    </a:cubicBezTo>
                    <a:cubicBezTo>
                      <a:pt x="28540" y="91401"/>
                      <a:pt x="156" y="119658"/>
                      <a:pt x="0" y="154618"/>
                    </a:cubicBezTo>
                    <a:cubicBezTo>
                      <a:pt x="156" y="189577"/>
                      <a:pt x="28540" y="217834"/>
                      <a:pt x="63500" y="217834"/>
                    </a:cubicBezTo>
                    <a:cubicBezTo>
                      <a:pt x="98459" y="217834"/>
                      <a:pt x="126844" y="189577"/>
                      <a:pt x="127000" y="154618"/>
                    </a:cubicBezTo>
                    <a:close/>
                    <a:moveTo>
                      <a:pt x="61100" y="126144"/>
                    </a:moveTo>
                    <a:cubicBezTo>
                      <a:pt x="45430" y="127535"/>
                      <a:pt x="33831" y="141331"/>
                      <a:pt x="35153" y="157007"/>
                    </a:cubicBezTo>
                    <a:cubicBezTo>
                      <a:pt x="36474" y="172683"/>
                      <a:pt x="50218" y="184343"/>
                      <a:pt x="65900" y="183092"/>
                    </a:cubicBezTo>
                    <a:lnTo>
                      <a:pt x="1547446" y="58200"/>
                    </a:lnTo>
                    <a:cubicBezTo>
                      <a:pt x="1563116" y="56808"/>
                      <a:pt x="1574715" y="43012"/>
                      <a:pt x="1573393" y="27336"/>
                    </a:cubicBezTo>
                    <a:cubicBezTo>
                      <a:pt x="1572071" y="11660"/>
                      <a:pt x="1558328" y="0"/>
                      <a:pt x="1542646" y="1252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5121912" y="2871740"/>
                <a:ext cx="1576783" cy="532129"/>
              </a:xfrm>
              <a:custGeom>
                <a:avLst/>
                <a:gdLst/>
                <a:ahLst/>
                <a:cxnLst/>
                <a:rect r="r" b="b" t="t" l="l"/>
                <a:pathLst>
                  <a:path h="532129" w="1576783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1586" y="35810"/>
                    </a:moveTo>
                    <a:cubicBezTo>
                      <a:pt x="56478" y="31426"/>
                      <a:pt x="40667" y="40078"/>
                      <a:pt x="36215" y="55167"/>
                    </a:cubicBezTo>
                    <a:cubicBezTo>
                      <a:pt x="31764" y="70256"/>
                      <a:pt x="40345" y="86105"/>
                      <a:pt x="55414" y="90624"/>
                    </a:cubicBezTo>
                    <a:lnTo>
                      <a:pt x="1536960" y="527745"/>
                    </a:lnTo>
                    <a:cubicBezTo>
                      <a:pt x="1552068" y="532129"/>
                      <a:pt x="1567879" y="523477"/>
                      <a:pt x="1572331" y="508388"/>
                    </a:cubicBezTo>
                    <a:cubicBezTo>
                      <a:pt x="1576783" y="493300"/>
                      <a:pt x="1568201" y="477451"/>
                      <a:pt x="1553133" y="472931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6603458" y="3308862"/>
                <a:ext cx="1573495" cy="126433"/>
              </a:xfrm>
              <a:custGeom>
                <a:avLst/>
                <a:gdLst/>
                <a:ahLst/>
                <a:cxnLst/>
                <a:rect r="r" b="b" t="t" l="l"/>
                <a:pathLst>
                  <a:path h="126433" w="1573495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5"/>
                      <a:pt x="28540" y="126433"/>
                      <a:pt x="63500" y="126433"/>
                    </a:cubicBezTo>
                    <a:cubicBezTo>
                      <a:pt x="98460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cubicBezTo>
                      <a:pt x="47769" y="34712"/>
                      <a:pt x="35052" y="47484"/>
                      <a:pt x="35052" y="63216"/>
                    </a:cubicBezTo>
                    <a:cubicBezTo>
                      <a:pt x="35052" y="78948"/>
                      <a:pt x="47769" y="91721"/>
                      <a:pt x="63500" y="91791"/>
                    </a:cubicBezTo>
                    <a:lnTo>
                      <a:pt x="1545047" y="91791"/>
                    </a:lnTo>
                    <a:cubicBezTo>
                      <a:pt x="1560779" y="91721"/>
                      <a:pt x="1573495" y="78948"/>
                      <a:pt x="1573495" y="63216"/>
                    </a:cubicBezTo>
                    <a:cubicBezTo>
                      <a:pt x="1573495" y="47484"/>
                      <a:pt x="1560779" y="34712"/>
                      <a:pt x="1545047" y="34641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8085005" y="3308862"/>
                <a:ext cx="1577602" cy="2718450"/>
              </a:xfrm>
              <a:custGeom>
                <a:avLst/>
                <a:gdLst/>
                <a:ahLst/>
                <a:cxnLst/>
                <a:rect r="r" b="b" t="t" l="l"/>
                <a:pathLst>
                  <a:path h="2718450" w="1577602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5"/>
                      <a:pt x="28540" y="126433"/>
                      <a:pt x="63500" y="126433"/>
                    </a:cubicBezTo>
                    <a:cubicBezTo>
                      <a:pt x="98460" y="126433"/>
                      <a:pt x="126843" y="98175"/>
                      <a:pt x="127000" y="63216"/>
                    </a:cubicBezTo>
                    <a:close/>
                    <a:moveTo>
                      <a:pt x="88379" y="49162"/>
                    </a:moveTo>
                    <a:cubicBezTo>
                      <a:pt x="80580" y="35499"/>
                      <a:pt x="63205" y="30709"/>
                      <a:pt x="49508" y="38447"/>
                    </a:cubicBezTo>
                    <a:cubicBezTo>
                      <a:pt x="35810" y="46185"/>
                      <a:pt x="30944" y="63539"/>
                      <a:pt x="38620" y="77270"/>
                    </a:cubicBezTo>
                    <a:lnTo>
                      <a:pt x="1520166" y="2699998"/>
                    </a:lnTo>
                    <a:cubicBezTo>
                      <a:pt x="1527965" y="2713661"/>
                      <a:pt x="1545341" y="2718450"/>
                      <a:pt x="1559037" y="2710712"/>
                    </a:cubicBezTo>
                    <a:cubicBezTo>
                      <a:pt x="1572735" y="2702975"/>
                      <a:pt x="1577602" y="2685621"/>
                      <a:pt x="1569926" y="2671889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9566551" y="4214447"/>
                <a:ext cx="1576963" cy="1843576"/>
              </a:xfrm>
              <a:custGeom>
                <a:avLst/>
                <a:gdLst/>
                <a:ahLst/>
                <a:cxnLst/>
                <a:rect r="r" b="b" t="t" l="l"/>
                <a:pathLst>
                  <a:path h="1843576" w="1576963">
                    <a:moveTo>
                      <a:pt x="127000" y="1780359"/>
                    </a:moveTo>
                    <a:cubicBezTo>
                      <a:pt x="126843" y="1745400"/>
                      <a:pt x="98460" y="1717142"/>
                      <a:pt x="63500" y="1717142"/>
                    </a:cubicBezTo>
                    <a:cubicBezTo>
                      <a:pt x="28540" y="1717142"/>
                      <a:pt x="157" y="1745400"/>
                      <a:pt x="0" y="1780359"/>
                    </a:cubicBezTo>
                    <a:cubicBezTo>
                      <a:pt x="157" y="1815318"/>
                      <a:pt x="28540" y="1843575"/>
                      <a:pt x="63500" y="1843575"/>
                    </a:cubicBezTo>
                    <a:cubicBezTo>
                      <a:pt x="98460" y="1843575"/>
                      <a:pt x="126843" y="1815318"/>
                      <a:pt x="127000" y="1780359"/>
                    </a:cubicBezTo>
                    <a:close/>
                    <a:moveTo>
                      <a:pt x="41699" y="1761886"/>
                    </a:moveTo>
                    <a:cubicBezTo>
                      <a:pt x="31583" y="1773934"/>
                      <a:pt x="33107" y="1791892"/>
                      <a:pt x="45110" y="1802063"/>
                    </a:cubicBezTo>
                    <a:cubicBezTo>
                      <a:pt x="57112" y="1812232"/>
                      <a:pt x="75078" y="1810788"/>
                      <a:pt x="85301" y="1798831"/>
                    </a:cubicBezTo>
                    <a:lnTo>
                      <a:pt x="1566847" y="50347"/>
                    </a:lnTo>
                    <a:cubicBezTo>
                      <a:pt x="1576963" y="38299"/>
                      <a:pt x="1575439" y="20340"/>
                      <a:pt x="1563436" y="10170"/>
                    </a:cubicBezTo>
                    <a:cubicBezTo>
                      <a:pt x="1551434" y="0"/>
                      <a:pt x="1533468" y="1444"/>
                      <a:pt x="1523245" y="13401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11048097" y="4183104"/>
                <a:ext cx="1577218" cy="1219460"/>
              </a:xfrm>
              <a:custGeom>
                <a:avLst/>
                <a:gdLst/>
                <a:ahLst/>
                <a:cxnLst/>
                <a:rect r="r" b="b" t="t" l="l"/>
                <a:pathLst>
                  <a:path h="1219460" w="1577218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80772" y="40452"/>
                    </a:moveTo>
                    <a:cubicBezTo>
                      <a:pt x="68197" y="30999"/>
                      <a:pt x="50346" y="33489"/>
                      <a:pt x="40837" y="46022"/>
                    </a:cubicBezTo>
                    <a:cubicBezTo>
                      <a:pt x="31328" y="58555"/>
                      <a:pt x="33738" y="76417"/>
                      <a:pt x="46229" y="85982"/>
                    </a:cubicBezTo>
                    <a:lnTo>
                      <a:pt x="1527775" y="1210008"/>
                    </a:lnTo>
                    <a:cubicBezTo>
                      <a:pt x="1540350" y="1219460"/>
                      <a:pt x="1558201" y="1216970"/>
                      <a:pt x="1567710" y="1204437"/>
                    </a:cubicBezTo>
                    <a:cubicBezTo>
                      <a:pt x="1577218" y="1191904"/>
                      <a:pt x="1574808" y="1174043"/>
                      <a:pt x="1562318" y="1164478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12529644" y="5307130"/>
                <a:ext cx="1577208" cy="657451"/>
              </a:xfrm>
              <a:custGeom>
                <a:avLst/>
                <a:gdLst/>
                <a:ahLst/>
                <a:cxnLst/>
                <a:rect r="r" b="b" t="t" l="l"/>
                <a:pathLst>
                  <a:path h="657451" w="1577208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73635" y="36500"/>
                    </a:moveTo>
                    <a:cubicBezTo>
                      <a:pt x="58901" y="30986"/>
                      <a:pt x="42482" y="38418"/>
                      <a:pt x="36902" y="53127"/>
                    </a:cubicBezTo>
                    <a:cubicBezTo>
                      <a:pt x="31322" y="67836"/>
                      <a:pt x="38681" y="84289"/>
                      <a:pt x="53365" y="89934"/>
                    </a:cubicBezTo>
                    <a:lnTo>
                      <a:pt x="1534911" y="651947"/>
                    </a:lnTo>
                    <a:cubicBezTo>
                      <a:pt x="1549642" y="657451"/>
                      <a:pt x="1566052" y="650018"/>
                      <a:pt x="1571630" y="635314"/>
                    </a:cubicBezTo>
                    <a:cubicBezTo>
                      <a:pt x="1577208" y="620610"/>
                      <a:pt x="1569855" y="604163"/>
                      <a:pt x="1555180" y="598513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14011190" y="5869143"/>
                <a:ext cx="1608547" cy="376217"/>
              </a:xfrm>
              <a:custGeom>
                <a:avLst/>
                <a:gdLst/>
                <a:ahLst/>
                <a:cxnLst/>
                <a:rect r="r" b="b" t="t" l="l"/>
                <a:pathLst>
                  <a:path h="376217" w="1608547">
                    <a:moveTo>
                      <a:pt x="127000" y="63217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7"/>
                    </a:cubicBezTo>
                    <a:close/>
                    <a:moveTo>
                      <a:pt x="68250" y="35039"/>
                    </a:moveTo>
                    <a:cubicBezTo>
                      <a:pt x="52725" y="32494"/>
                      <a:pt x="38063" y="42975"/>
                      <a:pt x="35449" y="58488"/>
                    </a:cubicBezTo>
                    <a:cubicBezTo>
                      <a:pt x="32833" y="74000"/>
                      <a:pt x="43248" y="88710"/>
                      <a:pt x="58750" y="91394"/>
                    </a:cubicBezTo>
                    <a:lnTo>
                      <a:pt x="1540295" y="341178"/>
                    </a:lnTo>
                    <a:cubicBezTo>
                      <a:pt x="1555819" y="343724"/>
                      <a:pt x="1570482" y="333243"/>
                      <a:pt x="1573098" y="317730"/>
                    </a:cubicBezTo>
                    <a:cubicBezTo>
                      <a:pt x="1575713" y="302217"/>
                      <a:pt x="1565298" y="287508"/>
                      <a:pt x="1549797" y="284823"/>
                    </a:cubicBezTo>
                    <a:close/>
                    <a:moveTo>
                      <a:pt x="1608547" y="313000"/>
                    </a:moveTo>
                    <a:cubicBezTo>
                      <a:pt x="1608390" y="278041"/>
                      <a:pt x="1580006" y="249784"/>
                      <a:pt x="1545047" y="249784"/>
                    </a:cubicBezTo>
                    <a:cubicBezTo>
                      <a:pt x="1510087" y="249784"/>
                      <a:pt x="1481703" y="278041"/>
                      <a:pt x="1481547" y="313000"/>
                    </a:cubicBezTo>
                    <a:cubicBezTo>
                      <a:pt x="1481703" y="347959"/>
                      <a:pt x="1510087" y="376217"/>
                      <a:pt x="1545047" y="376217"/>
                    </a:cubicBezTo>
                    <a:cubicBezTo>
                      <a:pt x="1580006" y="376217"/>
                      <a:pt x="1608390" y="347959"/>
                      <a:pt x="1608547" y="313000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</p:grpSp>
      <p:sp>
        <p:nvSpPr>
          <p:cNvPr name="TextBox 40" id="40"/>
          <p:cNvSpPr txBox="true"/>
          <p:nvPr/>
        </p:nvSpPr>
        <p:spPr>
          <a:xfrm rot="0">
            <a:off x="9910463" y="1881226"/>
            <a:ext cx="43895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15.4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53361" y="3137027"/>
            <a:ext cx="438719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13.5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518551" y="1881226"/>
            <a:ext cx="400631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15.1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269811" y="1881226"/>
            <a:ext cx="438719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15.3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087257" y="2192050"/>
            <a:ext cx="44107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14.6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845021" y="2192050"/>
            <a:ext cx="44107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14.6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583800" y="4244161"/>
            <a:ext cx="45580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10.4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365233" y="2502874"/>
            <a:ext cx="433546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13.2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273023" y="3137027"/>
            <a:ext cx="40016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11.4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031124" y="3447851"/>
            <a:ext cx="456352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10.5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7700072" y="3758675"/>
            <a:ext cx="41748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10.1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697051" y="265695"/>
            <a:ext cx="182752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price(us dollar)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845021" y="8057626"/>
            <a:ext cx="521556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year</a:t>
            </a:r>
          </a:p>
        </p:txBody>
      </p:sp>
      <p:pic>
        <p:nvPicPr>
          <p:cNvPr name="Picture 53" id="5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72571"/>
            <a:ext cx="1823816" cy="1823816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52516" y="872571"/>
            <a:ext cx="1823816" cy="1823816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47377" y="872571"/>
            <a:ext cx="1823816" cy="1823816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15464158" y="265695"/>
            <a:ext cx="265339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 us dollar = 33.4 baht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DAEyn9ssbhk</dc:identifier>
  <dcterms:modified xsi:type="dcterms:W3CDTF">2011-08-01T06:04:30Z</dcterms:modified>
  <cp:revision>1</cp:revision>
  <dc:title>bestsellers booking</dc:title>
</cp:coreProperties>
</file>